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7" r:id="rId22"/>
    <p:sldId id="278" r:id="rId23"/>
    <p:sldId id="281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0" autoAdjust="0"/>
    <p:restoredTop sz="94660"/>
  </p:normalViewPr>
  <p:slideViewPr>
    <p:cSldViewPr snapToGrid="0">
      <p:cViewPr varScale="1">
        <p:scale>
          <a:sx n="93" d="100"/>
          <a:sy n="93" d="100"/>
        </p:scale>
        <p:origin x="2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188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976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59162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704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764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88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9872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5099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6930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08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1282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845BD-9E98-4F1B-A1DB-05DF01FA1407}" type="datetimeFigureOut">
              <a:rPr lang="ru-RU" smtClean="0"/>
              <a:t>10.03.2025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BC6F17B-2122-491A-9CF9-8F94A9E615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641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pn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jpeg"/><Relationship Id="rId11" Type="http://schemas.openxmlformats.org/officeDocument/2006/relationships/image" Target="../media/image54.jpeg"/><Relationship Id="rId5" Type="http://schemas.openxmlformats.org/officeDocument/2006/relationships/image" Target="../media/image48.jpeg"/><Relationship Id="rId10" Type="http://schemas.openxmlformats.org/officeDocument/2006/relationships/image" Target="../media/image53.jpeg"/><Relationship Id="rId4" Type="http://schemas.openxmlformats.org/officeDocument/2006/relationships/image" Target="../media/image47.png"/><Relationship Id="rId9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556656" y="1426028"/>
            <a:ext cx="8915401" cy="3570515"/>
            <a:chOff x="1589313" y="1099456"/>
            <a:chExt cx="8915401" cy="3570515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1589313" y="1099456"/>
              <a:ext cx="8915401" cy="3570515"/>
            </a:xfrm>
            <a:prstGeom prst="roundRect">
              <a:avLst/>
            </a:prstGeom>
            <a:solidFill>
              <a:schemeClr val="bg1">
                <a:alpha val="36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463611" y="1730551"/>
              <a:ext cx="7166804" cy="230832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4800" dirty="0" smtClean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haroni" panose="02010803020104030203" pitchFamily="2" charset="-79"/>
                </a:rPr>
                <a:t>Игры на развитие </a:t>
              </a:r>
              <a:r>
                <a:rPr lang="ru-RU" sz="4800" dirty="0" err="1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haroni" panose="02010803020104030203" pitchFamily="2" charset="-79"/>
                </a:rPr>
                <a:t>лексико</a:t>
              </a:r>
              <a:r>
                <a:rPr lang="ru-RU" sz="48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cs typeface="Aharoni" panose="02010803020104030203" pitchFamily="2" charset="-79"/>
                </a:rPr>
                <a:t> – грамматического строя речи у детей</a:t>
              </a:r>
              <a:endParaRPr lang="ru-RU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7830589" y="5860473"/>
            <a:ext cx="3832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dirty="0" smtClean="0"/>
              <a:t>Подготовила учитель-логопед</a:t>
            </a:r>
          </a:p>
          <a:p>
            <a:pPr algn="r"/>
            <a:r>
              <a:rPr lang="ru-RU" dirty="0" smtClean="0"/>
              <a:t>Митряшкина Н.В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3996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491340" y="468085"/>
            <a:ext cx="8958944" cy="2160073"/>
            <a:chOff x="1491340" y="468085"/>
            <a:chExt cx="8958944" cy="2160073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491340" y="468085"/>
              <a:ext cx="8958944" cy="2062103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666997" y="566055"/>
              <a:ext cx="6607629" cy="206210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altLang="ru-RU" sz="3200" i="1" dirty="0">
                  <a:latin typeface="Comic Sans MS" pitchFamily="64" charset="0"/>
                </a:rPr>
                <a:t>Познакомить ребенка с многозначными словами и объяснить разницу в значениях этих слов.</a:t>
              </a:r>
              <a:endParaRPr lang="ru-RU" sz="3200" dirty="0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38" y="2530188"/>
            <a:ext cx="6821882" cy="191061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6087" y="4657939"/>
            <a:ext cx="7121252" cy="1968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45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616527" y="566058"/>
            <a:ext cx="8958944" cy="1600200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altLang="ru-RU" sz="3600" b="1" i="1" dirty="0" smtClean="0">
              <a:solidFill>
                <a:schemeClr val="tx1"/>
              </a:solidFill>
              <a:latin typeface="Comic Sans MS" pitchFamily="64" charset="0"/>
            </a:endParaRPr>
          </a:p>
          <a:p>
            <a:pPr algn="ctr"/>
            <a:r>
              <a:rPr lang="ru-RU" altLang="ru-RU" sz="3600" i="1" dirty="0" smtClean="0">
                <a:solidFill>
                  <a:schemeClr val="tx1"/>
                </a:solidFill>
                <a:latin typeface="Comic Sans MS" pitchFamily="64" charset="0"/>
              </a:rPr>
              <a:t>Упражнение «Скажи наоборот»: Закончи предложения 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81555" y="2247472"/>
            <a:ext cx="6585735" cy="45309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200381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2495" y="413146"/>
            <a:ext cx="8774130" cy="6196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990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19299" y="1791678"/>
            <a:ext cx="8507186" cy="2351314"/>
          </a:xfrm>
          <a:prstGeom prst="roundRect">
            <a:avLst/>
          </a:prstGeom>
          <a:solidFill>
            <a:schemeClr val="bg1">
              <a:alpha val="51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eddy Bear" panose="02000600000000000000" pitchFamily="2" charset="0"/>
              </a:rPr>
              <a:t>Дидактические игры и упражнения, </a:t>
            </a: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eddy Bear" panose="02000600000000000000" pitchFamily="2" charset="0"/>
              </a:rPr>
              <a:t>способствующие формированию </a:t>
            </a:r>
            <a:r>
              <a:rPr lang="ru-RU" sz="2800" b="1" dirty="0" err="1" smtClean="0">
                <a:solidFill>
                  <a:schemeClr val="tx1"/>
                </a:solidFill>
                <a:latin typeface="Teddy Bear" panose="02000600000000000000" pitchFamily="2" charset="0"/>
              </a:rPr>
              <a:t>лексико</a:t>
            </a:r>
            <a:r>
              <a:rPr lang="ru-RU" sz="2800" b="1" dirty="0" smtClean="0">
                <a:solidFill>
                  <a:schemeClr val="tx1"/>
                </a:solidFill>
                <a:latin typeface="Teddy Bear" panose="02000600000000000000" pitchFamily="2" charset="0"/>
              </a:rPr>
              <a:t> – грамматического строя речи.</a:t>
            </a:r>
            <a:endParaRPr lang="ru-RU" sz="2800" b="1" dirty="0">
              <a:solidFill>
                <a:schemeClr val="tx1"/>
              </a:solidFill>
              <a:latin typeface="Teddy Bear" panose="020006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6538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562722" y="522514"/>
            <a:ext cx="6428014" cy="1904023"/>
            <a:chOff x="562722" y="522514"/>
            <a:chExt cx="6428014" cy="1904023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562722" y="522514"/>
              <a:ext cx="6253844" cy="1904023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894736" y="610655"/>
              <a:ext cx="609600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ru-RU" sz="2800" b="1" dirty="0">
                  <a:solidFill>
                    <a:srgbClr val="000000"/>
                  </a:solidFill>
                </a:rPr>
                <a:t>«Загадки Зайца» </a:t>
              </a:r>
              <a:r>
                <a:rPr lang="ru-RU" sz="2800" dirty="0">
                  <a:solidFill>
                    <a:srgbClr val="000000"/>
                  </a:solidFill>
                </a:rPr>
                <a:t>
  </a:t>
              </a:r>
              <a:r>
                <a:rPr lang="ru-RU" sz="2800" u="sng" dirty="0">
                  <a:solidFill>
                    <a:srgbClr val="000000"/>
                  </a:solidFill>
                </a:rPr>
                <a:t>Цель:</a:t>
              </a:r>
              <a:r>
                <a:rPr lang="ru-RU" sz="2800" dirty="0">
                  <a:solidFill>
                    <a:srgbClr val="000000"/>
                  </a:solidFill>
                </a:rPr>
                <a:t> научить определять предмет по его признакам, активизировать словарь. </a:t>
              </a:r>
              <a:endParaRPr lang="ru-RU" sz="28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5673564" y="4191000"/>
            <a:ext cx="6375695" cy="2426537"/>
            <a:chOff x="5673564" y="4191000"/>
            <a:chExt cx="6375695" cy="2426537"/>
          </a:xfrm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5673564" y="4191000"/>
              <a:ext cx="6253844" cy="2426537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5953259" y="4496327"/>
              <a:ext cx="609600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rgbClr val="000000"/>
                  </a:solidFill>
                </a:rPr>
                <a:t>«Длинная, красная (морковь). Зеленый, длинный (огурец). 
Круглый, красный (помидор). Зеленая, круглая (капуста)»</a:t>
              </a:r>
            </a:p>
          </p:txBody>
        </p:sp>
      </p:grpSp>
      <p:pic>
        <p:nvPicPr>
          <p:cNvPr id="14" name="Picture 5"/>
          <p:cNvPicPr/>
          <p:nvPr/>
        </p:nvPicPr>
        <p:blipFill>
          <a:blip r:embed="rId2"/>
          <a:stretch/>
        </p:blipFill>
        <p:spPr>
          <a:xfrm>
            <a:off x="7704976" y="1612089"/>
            <a:ext cx="4000320" cy="1696680"/>
          </a:xfrm>
          <a:prstGeom prst="rect">
            <a:avLst/>
          </a:prstGeom>
          <a:ln w="9360">
            <a:noFill/>
          </a:ln>
        </p:spPr>
      </p:pic>
      <p:grpSp>
        <p:nvGrpSpPr>
          <p:cNvPr id="18" name="Группа 17"/>
          <p:cNvGrpSpPr/>
          <p:nvPr/>
        </p:nvGrpSpPr>
        <p:grpSpPr>
          <a:xfrm>
            <a:off x="568165" y="2884715"/>
            <a:ext cx="4863806" cy="3608568"/>
            <a:chOff x="568165" y="2884715"/>
            <a:chExt cx="4863806" cy="3608568"/>
          </a:xfrm>
        </p:grpSpPr>
        <p:pic>
          <p:nvPicPr>
            <p:cNvPr id="4" name="Picture 3"/>
            <p:cNvPicPr/>
            <p:nvPr/>
          </p:nvPicPr>
          <p:blipFill>
            <a:blip r:embed="rId3"/>
            <a:stretch/>
          </p:blipFill>
          <p:spPr>
            <a:xfrm>
              <a:off x="568165" y="2884715"/>
              <a:ext cx="2273005" cy="1828799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5" name="Picture 7"/>
            <p:cNvPicPr/>
            <p:nvPr/>
          </p:nvPicPr>
          <p:blipFill>
            <a:blip r:embed="rId4"/>
            <a:stretch/>
          </p:blipFill>
          <p:spPr>
            <a:xfrm>
              <a:off x="2841170" y="2884715"/>
              <a:ext cx="2590801" cy="1828799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15" name="Picture 6"/>
            <p:cNvPicPr/>
            <p:nvPr/>
          </p:nvPicPr>
          <p:blipFill>
            <a:blip r:embed="rId5"/>
            <a:stretch/>
          </p:blipFill>
          <p:spPr>
            <a:xfrm>
              <a:off x="1704667" y="4713514"/>
              <a:ext cx="2709077" cy="1779769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860632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Группа 6"/>
          <p:cNvGrpSpPr/>
          <p:nvPr/>
        </p:nvGrpSpPr>
        <p:grpSpPr>
          <a:xfrm>
            <a:off x="562721" y="522514"/>
            <a:ext cx="8907849" cy="2786743"/>
            <a:chOff x="562721" y="522514"/>
            <a:chExt cx="8907849" cy="2786743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562721" y="522514"/>
              <a:ext cx="8907849" cy="2786743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315502" y="792500"/>
              <a:ext cx="7402286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800" b="1" dirty="0">
                  <a:solidFill>
                    <a:srgbClr val="000000"/>
                  </a:solidFill>
                </a:rPr>
                <a:t>«Назови ласково» </a:t>
              </a:r>
              <a:r>
                <a:rPr lang="ru-RU" sz="2800" dirty="0">
                  <a:solidFill>
                    <a:srgbClr val="000000"/>
                  </a:solidFill>
                </a:rPr>
                <a:t>
Цель:  учить образовывать существительные с уменьшительно-ласкательными суффиксами.
</a:t>
              </a:r>
              <a:r>
                <a:rPr lang="ru-RU" sz="2800" u="sng" dirty="0" smtClean="0">
                  <a:solidFill>
                    <a:srgbClr val="000000"/>
                  </a:solidFill>
                </a:rPr>
                <a:t>Например</a:t>
              </a:r>
              <a:r>
                <a:rPr lang="ru-RU" sz="2800" u="sng" dirty="0">
                  <a:solidFill>
                    <a:srgbClr val="000000"/>
                  </a:solidFill>
                </a:rPr>
                <a:t>:</a:t>
              </a:r>
              <a:r>
                <a:rPr lang="ru-RU" sz="2800" dirty="0">
                  <a:solidFill>
                    <a:srgbClr val="000000"/>
                  </a:solidFill>
                </a:rPr>
                <a:t> сарафан – сарафанчик носки – носочки и т.д.</a:t>
              </a:r>
            </a:p>
          </p:txBody>
        </p:sp>
      </p:grp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678852" y="3579243"/>
            <a:ext cx="1945280" cy="25255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3"/>
          <p:cNvPicPr/>
          <p:nvPr/>
        </p:nvPicPr>
        <p:blipFill>
          <a:blip r:embed="rId3"/>
          <a:stretch/>
        </p:blipFill>
        <p:spPr>
          <a:xfrm rot="637800">
            <a:off x="9942673" y="2595933"/>
            <a:ext cx="1904760" cy="17143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Picture 3"/>
          <p:cNvPicPr/>
          <p:nvPr/>
        </p:nvPicPr>
        <p:blipFill>
          <a:blip r:embed="rId4"/>
          <a:stretch/>
        </p:blipFill>
        <p:spPr>
          <a:xfrm rot="479400">
            <a:off x="5106956" y="3551345"/>
            <a:ext cx="2211120" cy="316836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17593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758665" y="482283"/>
            <a:ext cx="10301221" cy="3421935"/>
            <a:chOff x="758665" y="482283"/>
            <a:chExt cx="10301221" cy="3421935"/>
          </a:xfrm>
        </p:grpSpPr>
        <p:grpSp>
          <p:nvGrpSpPr>
            <p:cNvPr id="10" name="Группа 9"/>
            <p:cNvGrpSpPr/>
            <p:nvPr/>
          </p:nvGrpSpPr>
          <p:grpSpPr>
            <a:xfrm>
              <a:off x="758665" y="655650"/>
              <a:ext cx="10301221" cy="3248568"/>
              <a:chOff x="758665" y="655650"/>
              <a:chExt cx="10301221" cy="3248568"/>
            </a:xfrm>
          </p:grpSpPr>
          <p:sp>
            <p:nvSpPr>
              <p:cNvPr id="3" name="Скругленный прямоугольник 2"/>
              <p:cNvSpPr/>
              <p:nvPr/>
            </p:nvSpPr>
            <p:spPr>
              <a:xfrm>
                <a:off x="758665" y="655650"/>
                <a:ext cx="10301221" cy="2947521"/>
              </a:xfrm>
              <a:prstGeom prst="roundRect">
                <a:avLst/>
              </a:prstGeom>
              <a:solidFill>
                <a:schemeClr val="bg1">
                  <a:alpha val="51000"/>
                </a:schemeClr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sz="2800" b="1" dirty="0">
                  <a:solidFill>
                    <a:schemeClr val="tx1"/>
                  </a:solidFill>
                  <a:latin typeface="Teddy Bear" panose="02000600000000000000" pitchFamily="2" charset="0"/>
                </a:endParaRPr>
              </a:p>
            </p:txBody>
          </p:sp>
          <p:sp>
            <p:nvSpPr>
              <p:cNvPr id="2" name="Прямоугольник 1"/>
              <p:cNvSpPr/>
              <p:nvPr/>
            </p:nvSpPr>
            <p:spPr>
              <a:xfrm>
                <a:off x="2699656" y="694727"/>
                <a:ext cx="6096000" cy="1846659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3200" b="1" dirty="0">
                    <a:solidFill>
                      <a:srgbClr val="000000"/>
                    </a:solidFill>
                  </a:rPr>
                  <a:t>«Узнай игрушку» </a:t>
                </a:r>
                <a:r>
                  <a:rPr lang="ru-RU" sz="3200" dirty="0">
                    <a:solidFill>
                      <a:srgbClr val="000000"/>
                    </a:solidFill>
                  </a:rPr>
                  <a:t>
</a:t>
                </a:r>
                <a:r>
                  <a:rPr lang="ru-RU" sz="3200" u="sng" dirty="0">
                    <a:solidFill>
                      <a:srgbClr val="000000"/>
                    </a:solidFill>
                  </a:rPr>
                  <a:t>Цель:</a:t>
                </a:r>
                <a:r>
                  <a:rPr lang="ru-RU" sz="3200" dirty="0">
                    <a:solidFill>
                      <a:srgbClr val="000000"/>
                    </a:solidFill>
                  </a:rPr>
                  <a:t> уточнение и активизация словаря. </a:t>
                </a:r>
                <a:r>
                  <a:rPr lang="ru-RU" dirty="0">
                    <a:solidFill>
                      <a:srgbClr val="000000"/>
                    </a:solidFill>
                  </a:rPr>
                  <a:t>
</a:t>
                </a:r>
                <a:endParaRPr lang="ru-RU" dirty="0">
                  <a:solidFill>
                    <a:prstClr val="black"/>
                  </a:solidFill>
                  <a:latin typeface="Arial"/>
                </a:endParaRPr>
              </a:p>
            </p:txBody>
          </p:sp>
          <p:sp>
            <p:nvSpPr>
              <p:cNvPr id="4" name="Прямоугольник 3"/>
              <p:cNvSpPr/>
              <p:nvPr/>
            </p:nvSpPr>
            <p:spPr>
              <a:xfrm>
                <a:off x="1132114" y="2334558"/>
                <a:ext cx="9840686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</a:pPr>
                <a:r>
                  <a:rPr lang="ru-RU" sz="2400" dirty="0">
                    <a:solidFill>
                      <a:srgbClr val="000000"/>
                    </a:solidFill>
                  </a:rPr>
                  <a:t>/Рассказ об игрушке, например: «Эта игрушка красного цвета синими полосками. Она круглой формы, хорошо прыгает. Можно играть и руками, и нога ми»./
</a:t>
                </a:r>
                <a:endParaRPr lang="ru-RU" sz="2400" dirty="0">
                  <a:solidFill>
                    <a:prstClr val="black"/>
                  </a:solidFill>
                </a:endParaRPr>
              </a:p>
            </p:txBody>
          </p:sp>
        </p:grpSp>
        <p:pic>
          <p:nvPicPr>
            <p:cNvPr id="7" name="Picture 3"/>
            <p:cNvPicPr/>
            <p:nvPr/>
          </p:nvPicPr>
          <p:blipFill>
            <a:blip r:embed="rId2"/>
            <a:stretch/>
          </p:blipFill>
          <p:spPr>
            <a:xfrm>
              <a:off x="9461795" y="482283"/>
              <a:ext cx="1511005" cy="1647127"/>
            </a:xfrm>
            <a:prstGeom prst="rect">
              <a:avLst/>
            </a:prstGeom>
            <a:ln w="9360">
              <a:noFill/>
            </a:ln>
          </p:spPr>
        </p:pic>
      </p:grpSp>
      <p:grpSp>
        <p:nvGrpSpPr>
          <p:cNvPr id="12" name="Группа 11"/>
          <p:cNvGrpSpPr/>
          <p:nvPr/>
        </p:nvGrpSpPr>
        <p:grpSpPr>
          <a:xfrm>
            <a:off x="1532774" y="3321986"/>
            <a:ext cx="8441863" cy="2948461"/>
            <a:chOff x="1532774" y="3321986"/>
            <a:chExt cx="8441863" cy="2948461"/>
          </a:xfrm>
        </p:grpSpPr>
        <p:pic>
          <p:nvPicPr>
            <p:cNvPr id="5" name="Picture 4"/>
            <p:cNvPicPr/>
            <p:nvPr/>
          </p:nvPicPr>
          <p:blipFill>
            <a:blip r:embed="rId3"/>
            <a:stretch/>
          </p:blipFill>
          <p:spPr>
            <a:xfrm>
              <a:off x="1532774" y="3854908"/>
              <a:ext cx="1993680" cy="199980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6" name="Picture 6"/>
            <p:cNvPicPr/>
            <p:nvPr/>
          </p:nvPicPr>
          <p:blipFill>
            <a:blip r:embed="rId4"/>
            <a:stretch/>
          </p:blipFill>
          <p:spPr>
            <a:xfrm>
              <a:off x="4524617" y="3321986"/>
              <a:ext cx="3055680" cy="292860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9" name="Picture 5"/>
            <p:cNvPicPr/>
            <p:nvPr/>
          </p:nvPicPr>
          <p:blipFill>
            <a:blip r:embed="rId5"/>
            <a:stretch/>
          </p:blipFill>
          <p:spPr>
            <a:xfrm>
              <a:off x="8435277" y="3449847"/>
              <a:ext cx="1539360" cy="282060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593905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Группа 10"/>
          <p:cNvGrpSpPr/>
          <p:nvPr/>
        </p:nvGrpSpPr>
        <p:grpSpPr>
          <a:xfrm>
            <a:off x="1018537" y="128141"/>
            <a:ext cx="10301221" cy="3244404"/>
            <a:chOff x="856637" y="228139"/>
            <a:chExt cx="10301221" cy="3285830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856637" y="566448"/>
              <a:ext cx="10301221" cy="2947521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819401" y="653534"/>
              <a:ext cx="6096000" cy="181588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/>
              <a:r>
                <a:rPr lang="ru-RU" sz="2800" b="1" dirty="0">
                  <a:solidFill>
                    <a:srgbClr val="000000"/>
                  </a:solidFill>
                </a:rPr>
                <a:t>«Чего не хватает?» </a:t>
              </a:r>
              <a:r>
                <a:rPr lang="ru-RU" sz="2800" dirty="0">
                  <a:solidFill>
                    <a:srgbClr val="000000"/>
                  </a:solidFill>
                </a:rPr>
                <a:t>
  </a:t>
              </a:r>
              <a:r>
                <a:rPr lang="ru-RU" sz="2800" u="sng" dirty="0">
                  <a:solidFill>
                    <a:srgbClr val="000000"/>
                  </a:solidFill>
                </a:rPr>
                <a:t>Цель:</a:t>
              </a:r>
              <a:r>
                <a:rPr lang="ru-RU" sz="2800" dirty="0">
                  <a:solidFill>
                    <a:srgbClr val="000000"/>
                  </a:solidFill>
                </a:rPr>
                <a:t> развитие у ребенка целостного восприятия предмета. 
</a:t>
              </a:r>
              <a:endParaRPr lang="ru-RU" sz="2800" dirty="0"/>
            </a:p>
          </p:txBody>
        </p:sp>
        <p:pic>
          <p:nvPicPr>
            <p:cNvPr id="5" name="Picture 2"/>
            <p:cNvPicPr/>
            <p:nvPr/>
          </p:nvPicPr>
          <p:blipFill>
            <a:blip r:embed="rId2"/>
            <a:stretch/>
          </p:blipFill>
          <p:spPr>
            <a:xfrm rot="20919600">
              <a:off x="1249651" y="228139"/>
              <a:ext cx="1213920" cy="1571400"/>
            </a:xfrm>
            <a:prstGeom prst="rect">
              <a:avLst/>
            </a:prstGeom>
            <a:ln w="9360">
              <a:noFill/>
            </a:ln>
          </p:spPr>
        </p:pic>
      </p:grpSp>
      <p:sp>
        <p:nvSpPr>
          <p:cNvPr id="4" name="CustomShape 2"/>
          <p:cNvSpPr/>
          <p:nvPr/>
        </p:nvSpPr>
        <p:spPr>
          <a:xfrm>
            <a:off x="1121228" y="2040208"/>
            <a:ext cx="8857800" cy="63900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err="1">
                <a:solidFill>
                  <a:srgbClr val="000000"/>
                </a:solidFill>
                <a:latin typeface="Calibri"/>
              </a:rPr>
              <a:t>Предложите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ребенку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внимательно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посмотреть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на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картинки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.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С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просит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е: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«Б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ез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чего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гусь</a:t>
            </a:r>
            <a:r>
              <a:rPr lang="ru-RU" sz="2800" dirty="0">
                <a:solidFill>
                  <a:srgbClr val="000000"/>
                </a:solidFill>
                <a:latin typeface="Calibri"/>
              </a:rPr>
              <a:t>?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М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ашина</a:t>
            </a:r>
            <a:r>
              <a:rPr lang="ru-RU" sz="2800" dirty="0">
                <a:solidFill>
                  <a:srgbClr val="000000"/>
                </a:solidFill>
                <a:latin typeface="Calibri"/>
              </a:rPr>
              <a:t>?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Ч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асы</a:t>
            </a:r>
            <a:r>
              <a:rPr lang="ru-RU" sz="2800" dirty="0">
                <a:solidFill>
                  <a:srgbClr val="000000"/>
                </a:solidFill>
                <a:latin typeface="Calibri"/>
              </a:rPr>
              <a:t>?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Calibri"/>
              </a:rPr>
              <a:t>воздушный</a:t>
            </a:r>
            <a:r>
              <a:rPr lang="en-US" sz="2800" dirty="0">
                <a:solidFill>
                  <a:srgbClr val="000000"/>
                </a:solidFill>
                <a:latin typeface="Calibri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шарик</a:t>
            </a:r>
            <a:r>
              <a:rPr lang="ru-RU" sz="2800" dirty="0">
                <a:solidFill>
                  <a:srgbClr val="000000"/>
                </a:solidFill>
                <a:latin typeface="Calibri"/>
              </a:rPr>
              <a:t>?</a:t>
            </a:r>
            <a:r>
              <a:rPr lang="en-US" sz="2800" dirty="0" smtClean="0">
                <a:solidFill>
                  <a:srgbClr val="000000"/>
                </a:solidFill>
                <a:latin typeface="Calibri"/>
              </a:rPr>
              <a:t> 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Ф</a:t>
            </a:r>
            <a:r>
              <a:rPr lang="en-US" sz="2800" dirty="0" err="1" smtClean="0">
                <a:solidFill>
                  <a:srgbClr val="000000"/>
                </a:solidFill>
                <a:latin typeface="Calibri"/>
              </a:rPr>
              <a:t>лажок</a:t>
            </a:r>
            <a:r>
              <a:rPr lang="ru-RU" sz="2800" dirty="0" smtClean="0">
                <a:solidFill>
                  <a:srgbClr val="000000"/>
                </a:solidFill>
                <a:latin typeface="Calibri"/>
              </a:rPr>
              <a:t>?»</a:t>
            </a:r>
            <a:endParaRPr sz="2800" dirty="0">
              <a:solidFill>
                <a:prstClr val="black"/>
              </a:solidFill>
            </a:endParaRPr>
          </a:p>
        </p:txBody>
      </p:sp>
      <p:grpSp>
        <p:nvGrpSpPr>
          <p:cNvPr id="12" name="Группа 11"/>
          <p:cNvGrpSpPr/>
          <p:nvPr/>
        </p:nvGrpSpPr>
        <p:grpSpPr>
          <a:xfrm>
            <a:off x="1899895" y="4065882"/>
            <a:ext cx="8815145" cy="1961640"/>
            <a:chOff x="1899895" y="4065882"/>
            <a:chExt cx="8815145" cy="1961640"/>
          </a:xfrm>
        </p:grpSpPr>
        <p:pic>
          <p:nvPicPr>
            <p:cNvPr id="6" name="Picture 4"/>
            <p:cNvPicPr/>
            <p:nvPr/>
          </p:nvPicPr>
          <p:blipFill>
            <a:blip r:embed="rId3"/>
            <a:stretch/>
          </p:blipFill>
          <p:spPr>
            <a:xfrm>
              <a:off x="5550128" y="4065882"/>
              <a:ext cx="1238040" cy="169992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7" name="Picture 6"/>
            <p:cNvPicPr/>
            <p:nvPr/>
          </p:nvPicPr>
          <p:blipFill>
            <a:blip r:embed="rId4"/>
            <a:srcRect l="12905" r="14749" b="5202"/>
            <a:stretch/>
          </p:blipFill>
          <p:spPr>
            <a:xfrm>
              <a:off x="1899895" y="4065882"/>
              <a:ext cx="1412640" cy="196164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8" name="Picture 5"/>
            <p:cNvPicPr/>
            <p:nvPr/>
          </p:nvPicPr>
          <p:blipFill>
            <a:blip r:embed="rId5"/>
            <a:stretch/>
          </p:blipFill>
          <p:spPr>
            <a:xfrm>
              <a:off x="8486640" y="4065882"/>
              <a:ext cx="2228400" cy="140940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1231180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306285" y="17178"/>
            <a:ext cx="8730343" cy="4285188"/>
            <a:chOff x="1306285" y="17178"/>
            <a:chExt cx="8730343" cy="4285188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306285" y="17178"/>
              <a:ext cx="8730343" cy="2242066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623457" y="886046"/>
              <a:ext cx="6096000" cy="341632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3600" b="1" dirty="0">
                  <a:solidFill>
                    <a:srgbClr val="000000"/>
                  </a:solidFill>
                </a:rPr>
                <a:t>«Желтые овощи и фрукты» 
</a:t>
              </a:r>
              <a:r>
                <a:rPr lang="ru-RU" sz="3600" u="sng" dirty="0">
                  <a:solidFill>
                    <a:srgbClr val="000000"/>
                  </a:solidFill>
                </a:rPr>
                <a:t>Цель</a:t>
              </a:r>
              <a:r>
                <a:rPr lang="ru-RU" sz="3600" dirty="0">
                  <a:solidFill>
                    <a:srgbClr val="000000"/>
                  </a:solidFill>
                </a:rPr>
                <a:t>:  учить составлять </a:t>
              </a:r>
              <a:r>
                <a:rPr lang="ru-RU" sz="3600" dirty="0" smtClean="0">
                  <a:solidFill>
                    <a:srgbClr val="000000"/>
                  </a:solidFill>
                </a:rPr>
                <a:t>согласовывать существительные с прилагательными</a:t>
              </a:r>
              <a:r>
                <a:rPr lang="ru-RU" sz="3600" dirty="0">
                  <a:solidFill>
                    <a:srgbClr val="000000"/>
                  </a:solidFill>
                </a:rPr>
                <a:t>
</a:t>
              </a:r>
              <a:endParaRPr lang="ru-RU" sz="3600" dirty="0">
                <a:solidFill>
                  <a:prstClr val="black"/>
                </a:solidFill>
                <a:latin typeface="Arial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527709" y="2732550"/>
            <a:ext cx="10559982" cy="3915167"/>
            <a:chOff x="527709" y="2732550"/>
            <a:chExt cx="10559982" cy="3915167"/>
          </a:xfrm>
        </p:grpSpPr>
        <p:pic>
          <p:nvPicPr>
            <p:cNvPr id="4" name="Picture 2"/>
            <p:cNvPicPr/>
            <p:nvPr/>
          </p:nvPicPr>
          <p:blipFill>
            <a:blip r:embed="rId2"/>
            <a:stretch/>
          </p:blipFill>
          <p:spPr>
            <a:xfrm>
              <a:off x="527709" y="2931039"/>
              <a:ext cx="1714320" cy="158076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5" name="Picture 7"/>
            <p:cNvPicPr/>
            <p:nvPr/>
          </p:nvPicPr>
          <p:blipFill>
            <a:blip r:embed="rId3"/>
            <a:stretch/>
          </p:blipFill>
          <p:spPr>
            <a:xfrm>
              <a:off x="2070633" y="4851636"/>
              <a:ext cx="1585097" cy="1796081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6" name="Picture 6"/>
            <p:cNvPicPr/>
            <p:nvPr/>
          </p:nvPicPr>
          <p:blipFill>
            <a:blip r:embed="rId4"/>
            <a:stretch/>
          </p:blipFill>
          <p:spPr>
            <a:xfrm>
              <a:off x="4151271" y="3869090"/>
              <a:ext cx="2358686" cy="1666041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7" name="Picture 8"/>
            <p:cNvPicPr/>
            <p:nvPr/>
          </p:nvPicPr>
          <p:blipFill>
            <a:blip r:embed="rId5"/>
            <a:stretch/>
          </p:blipFill>
          <p:spPr>
            <a:xfrm>
              <a:off x="7077418" y="4886829"/>
              <a:ext cx="1713958" cy="1760888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8" name="Picture 4"/>
            <p:cNvPicPr/>
            <p:nvPr/>
          </p:nvPicPr>
          <p:blipFill>
            <a:blip r:embed="rId6"/>
            <a:stretch/>
          </p:blipFill>
          <p:spPr>
            <a:xfrm>
              <a:off x="9406851" y="2732550"/>
              <a:ext cx="1680840" cy="196956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858645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1753277" y="561746"/>
            <a:ext cx="8730343" cy="2317154"/>
            <a:chOff x="1753277" y="561746"/>
            <a:chExt cx="8730343" cy="231715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753277" y="636834"/>
              <a:ext cx="8730343" cy="2242066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775857" y="561746"/>
              <a:ext cx="6096000" cy="224676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b="1" dirty="0">
                  <a:solidFill>
                    <a:srgbClr val="000000"/>
                  </a:solidFill>
                </a:rPr>
                <a:t>«Где гусеница?»
 </a:t>
              </a:r>
              <a:r>
                <a:rPr lang="ru-RU" sz="2800" u="sng" dirty="0">
                  <a:solidFill>
                    <a:srgbClr val="000000"/>
                  </a:solidFill>
                </a:rPr>
                <a:t>Цель:</a:t>
              </a:r>
              <a:r>
                <a:rPr lang="ru-RU" sz="2800" dirty="0">
                  <a:solidFill>
                    <a:srgbClr val="000000"/>
                  </a:solidFill>
                </a:rPr>
                <a:t> формирование навыка понимания предложных конструкций.</a:t>
              </a:r>
              <a:endParaRPr lang="ru-RU" sz="2800" dirty="0">
                <a:solidFill>
                  <a:prstClr val="black"/>
                </a:solidFill>
              </a:endParaRPr>
            </a:p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rgbClr val="000000"/>
                  </a:solidFill>
                </a:rPr>
                <a:t>        </a:t>
              </a:r>
              <a:r>
                <a:rPr lang="ru-RU" sz="2800" dirty="0" smtClean="0">
                  <a:solidFill>
                    <a:srgbClr val="000000"/>
                  </a:solidFill>
                </a:rPr>
                <a:t>Покажи и назови</a:t>
              </a:r>
              <a:r>
                <a:rPr lang="ru-RU" sz="2800" dirty="0" smtClean="0">
                  <a:solidFill>
                    <a:srgbClr val="000000"/>
                  </a:solidFill>
                </a:rPr>
                <a:t>, </a:t>
              </a:r>
              <a:r>
                <a:rPr lang="ru-RU" sz="2800" dirty="0">
                  <a:solidFill>
                    <a:srgbClr val="000000"/>
                  </a:solidFill>
                </a:rPr>
                <a:t>где находится гусеница на каждой из этих картинок. </a:t>
              </a:r>
              <a:endParaRPr lang="ru-RU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489857" y="2953988"/>
            <a:ext cx="11499480" cy="3922942"/>
            <a:chOff x="489857" y="2953988"/>
            <a:chExt cx="11499480" cy="3922942"/>
          </a:xfrm>
        </p:grpSpPr>
        <p:pic>
          <p:nvPicPr>
            <p:cNvPr id="4" name="Picture 2"/>
            <p:cNvPicPr/>
            <p:nvPr/>
          </p:nvPicPr>
          <p:blipFill>
            <a:blip r:embed="rId2"/>
            <a:stretch/>
          </p:blipFill>
          <p:spPr>
            <a:xfrm>
              <a:off x="489857" y="4822106"/>
              <a:ext cx="2526840" cy="2035894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5" name="Picture 2"/>
            <p:cNvPicPr/>
            <p:nvPr/>
          </p:nvPicPr>
          <p:blipFill>
            <a:blip r:embed="rId3"/>
            <a:stretch/>
          </p:blipFill>
          <p:spPr>
            <a:xfrm>
              <a:off x="3016697" y="4822106"/>
              <a:ext cx="2285640" cy="2035894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6" name="Picture 2"/>
            <p:cNvPicPr/>
            <p:nvPr/>
          </p:nvPicPr>
          <p:blipFill>
            <a:blip r:embed="rId4"/>
            <a:stretch/>
          </p:blipFill>
          <p:spPr>
            <a:xfrm>
              <a:off x="489857" y="2953988"/>
              <a:ext cx="2285640" cy="1968496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7" name="Picture 2"/>
            <p:cNvPicPr/>
            <p:nvPr/>
          </p:nvPicPr>
          <p:blipFill>
            <a:blip r:embed="rId5"/>
            <a:stretch/>
          </p:blipFill>
          <p:spPr>
            <a:xfrm>
              <a:off x="7373777" y="4822106"/>
              <a:ext cx="2285640" cy="2035894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8" name="Picture 2"/>
            <p:cNvPicPr/>
            <p:nvPr/>
          </p:nvPicPr>
          <p:blipFill>
            <a:blip r:embed="rId6"/>
            <a:stretch/>
          </p:blipFill>
          <p:spPr>
            <a:xfrm>
              <a:off x="9659417" y="2953988"/>
              <a:ext cx="2329920" cy="1941714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9" name="Picture 2"/>
            <p:cNvPicPr/>
            <p:nvPr/>
          </p:nvPicPr>
          <p:blipFill>
            <a:blip r:embed="rId7"/>
            <a:stretch/>
          </p:blipFill>
          <p:spPr>
            <a:xfrm>
              <a:off x="9659417" y="4895702"/>
              <a:ext cx="2329920" cy="1962298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10" name="Picture 2"/>
            <p:cNvPicPr/>
            <p:nvPr/>
          </p:nvPicPr>
          <p:blipFill>
            <a:blip r:embed="rId8"/>
            <a:stretch/>
          </p:blipFill>
          <p:spPr>
            <a:xfrm>
              <a:off x="5195237" y="4822106"/>
              <a:ext cx="2285640" cy="2054824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30430977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96143" y="1382486"/>
            <a:ext cx="8316685" cy="3287486"/>
          </a:xfrm>
          <a:prstGeom prst="roundRect">
            <a:avLst/>
          </a:prstGeom>
          <a:solidFill>
            <a:schemeClr val="bg1">
              <a:alpha val="3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solidFill>
                  <a:srgbClr val="00B0F0"/>
                </a:solidFill>
              </a:rPr>
              <a:t>Под </a:t>
            </a:r>
            <a:r>
              <a:rPr lang="ru-RU" sz="4000" b="1" u="sng" dirty="0">
                <a:solidFill>
                  <a:srgbClr val="00B0F0"/>
                </a:solidFill>
              </a:rPr>
              <a:t>лексико-грамматической стороной речи </a:t>
            </a:r>
            <a:r>
              <a:rPr lang="ru-RU" sz="4000" b="1" dirty="0">
                <a:solidFill>
                  <a:srgbClr val="00B0F0"/>
                </a:solidFill>
              </a:rPr>
              <a:t>понимают словарь и грамматически правильное его использование.</a:t>
            </a:r>
          </a:p>
          <a:p>
            <a:endParaRPr lang="ru-RU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900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1677077" y="495319"/>
            <a:ext cx="8730343" cy="2246769"/>
            <a:chOff x="1677077" y="495319"/>
            <a:chExt cx="8730343" cy="224676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677077" y="495319"/>
              <a:ext cx="8730343" cy="2242066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536372" y="495319"/>
              <a:ext cx="7631562" cy="22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b="1" dirty="0" smtClean="0">
                  <a:solidFill>
                    <a:srgbClr val="000000"/>
                  </a:solidFill>
                </a:rPr>
                <a:t>«</a:t>
              </a:r>
              <a:r>
                <a:rPr lang="ru-RU" sz="2800" b="1" dirty="0">
                  <a:solidFill>
                    <a:srgbClr val="000000"/>
                  </a:solidFill>
                </a:rPr>
                <a:t>Что нарисовано на этой страничке?» 
    </a:t>
              </a:r>
              <a:r>
                <a:rPr lang="ru-RU" sz="2800" u="sng" dirty="0">
                  <a:solidFill>
                    <a:srgbClr val="000000"/>
                  </a:solidFill>
                </a:rPr>
                <a:t>Цель:</a:t>
              </a:r>
              <a:r>
                <a:rPr lang="ru-RU" sz="2800" dirty="0">
                  <a:solidFill>
                    <a:srgbClr val="000000"/>
                  </a:solidFill>
                </a:rPr>
                <a:t> расширить и активизировать словарь.</a:t>
              </a:r>
              <a:endParaRPr lang="ru-RU" sz="2800" dirty="0">
                <a:solidFill>
                  <a:prstClr val="black"/>
                </a:solidFill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dirty="0">
                  <a:solidFill>
                    <a:srgbClr val="000000"/>
                  </a:solidFill>
                </a:rPr>
                <a:t>Дети должны рассказать, для чего нужны эти предметы, как ими пользоваться, из чего они сделаны.</a:t>
              </a:r>
              <a:endParaRPr lang="ru-RU" sz="28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884263" y="2876387"/>
            <a:ext cx="10194210" cy="3599825"/>
            <a:chOff x="884263" y="2876387"/>
            <a:chExt cx="10194210" cy="3599825"/>
          </a:xfrm>
        </p:grpSpPr>
        <p:pic>
          <p:nvPicPr>
            <p:cNvPr id="4" name="Picture 5"/>
            <p:cNvPicPr/>
            <p:nvPr/>
          </p:nvPicPr>
          <p:blipFill>
            <a:blip r:embed="rId2"/>
            <a:srcRect r="526"/>
            <a:stretch/>
          </p:blipFill>
          <p:spPr>
            <a:xfrm>
              <a:off x="9736367" y="2876387"/>
              <a:ext cx="1342106" cy="215244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5" name="Picture 7"/>
            <p:cNvPicPr/>
            <p:nvPr/>
          </p:nvPicPr>
          <p:blipFill>
            <a:blip r:embed="rId3"/>
            <a:stretch/>
          </p:blipFill>
          <p:spPr>
            <a:xfrm rot="20412600">
              <a:off x="884263" y="3323932"/>
              <a:ext cx="1790280" cy="179208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6" name="Picture 9"/>
            <p:cNvPicPr/>
            <p:nvPr/>
          </p:nvPicPr>
          <p:blipFill>
            <a:blip r:embed="rId4"/>
            <a:stretch/>
          </p:blipFill>
          <p:spPr>
            <a:xfrm>
              <a:off x="3602389" y="5105400"/>
              <a:ext cx="2269148" cy="1370812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7" name="Picture 13"/>
            <p:cNvPicPr/>
            <p:nvPr/>
          </p:nvPicPr>
          <p:blipFill>
            <a:blip r:embed="rId5"/>
            <a:stretch/>
          </p:blipFill>
          <p:spPr>
            <a:xfrm rot="576600">
              <a:off x="6937792" y="4105500"/>
              <a:ext cx="1999800" cy="199980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8" name="Picture 3"/>
            <p:cNvPicPr/>
            <p:nvPr/>
          </p:nvPicPr>
          <p:blipFill>
            <a:blip r:embed="rId6"/>
            <a:stretch/>
          </p:blipFill>
          <p:spPr>
            <a:xfrm>
              <a:off x="4319238" y="2931348"/>
              <a:ext cx="1428480" cy="142848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535843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1300525" y="392578"/>
            <a:ext cx="10197856" cy="5393664"/>
            <a:chOff x="1002574" y="495319"/>
            <a:chExt cx="10197856" cy="5393664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1677077" y="495319"/>
              <a:ext cx="8730343" cy="2242066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645228" y="831522"/>
              <a:ext cx="7359420" cy="156966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ru-RU" sz="2400" b="1" dirty="0">
                  <a:solidFill>
                    <a:srgbClr val="000000"/>
                  </a:solidFill>
                </a:rPr>
                <a:t>«Музыканты»</a:t>
              </a:r>
              <a:r>
                <a:rPr lang="ru-RU" sz="2400" dirty="0">
                  <a:solidFill>
                    <a:srgbClr val="000000"/>
                  </a:solidFill>
                </a:rPr>
                <a:t>
</a:t>
              </a:r>
              <a:r>
                <a:rPr lang="ru-RU" sz="2400" u="sng" dirty="0">
                  <a:solidFill>
                    <a:srgbClr val="000000"/>
                  </a:solidFill>
                </a:rPr>
                <a:t>Цель: </a:t>
              </a:r>
              <a:r>
                <a:rPr lang="ru-RU" sz="2400" dirty="0">
                  <a:solidFill>
                    <a:srgbClr val="000000"/>
                  </a:solidFill>
                </a:rPr>
                <a:t> образование существительных мужского и женского рода, обозначающих людей, играющих на разных музыкальных инструментах.</a:t>
              </a:r>
              <a:endParaRPr lang="ru-RU" sz="2400" dirty="0"/>
            </a:p>
          </p:txBody>
        </p:sp>
        <p:pic>
          <p:nvPicPr>
            <p:cNvPr id="4" name="Picture 5"/>
            <p:cNvPicPr/>
            <p:nvPr/>
          </p:nvPicPr>
          <p:blipFill>
            <a:blip r:embed="rId2"/>
            <a:stretch/>
          </p:blipFill>
          <p:spPr>
            <a:xfrm>
              <a:off x="1002574" y="3438103"/>
              <a:ext cx="1928520" cy="245088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5" name="Picture 2"/>
            <p:cNvPicPr/>
            <p:nvPr/>
          </p:nvPicPr>
          <p:blipFill>
            <a:blip r:embed="rId3"/>
            <a:stretch/>
          </p:blipFill>
          <p:spPr>
            <a:xfrm>
              <a:off x="3845005" y="3389143"/>
              <a:ext cx="1499760" cy="149976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6" name="Picture 6"/>
            <p:cNvPicPr/>
            <p:nvPr/>
          </p:nvPicPr>
          <p:blipFill>
            <a:blip r:embed="rId4"/>
            <a:stretch/>
          </p:blipFill>
          <p:spPr>
            <a:xfrm>
              <a:off x="6424799" y="3389143"/>
              <a:ext cx="2499840" cy="249984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7" name="Picture 2"/>
            <p:cNvPicPr/>
            <p:nvPr/>
          </p:nvPicPr>
          <p:blipFill>
            <a:blip r:embed="rId5"/>
            <a:stretch/>
          </p:blipFill>
          <p:spPr>
            <a:xfrm>
              <a:off x="9838550" y="3481320"/>
              <a:ext cx="1361880" cy="142848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22978005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Группа 17"/>
          <p:cNvGrpSpPr/>
          <p:nvPr/>
        </p:nvGrpSpPr>
        <p:grpSpPr>
          <a:xfrm>
            <a:off x="582047" y="174171"/>
            <a:ext cx="10279630" cy="6520096"/>
            <a:chOff x="582047" y="174171"/>
            <a:chExt cx="10279630" cy="6520096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582047" y="174171"/>
              <a:ext cx="9982877" cy="2852058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800" b="1" dirty="0">
                <a:solidFill>
                  <a:schemeClr val="tx1"/>
                </a:solidFill>
                <a:latin typeface="Teddy Bear" panose="02000600000000000000" pitchFamily="2" charset="0"/>
              </a:endParaRPr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1676400" y="257221"/>
              <a:ext cx="8686800" cy="295465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2800" b="1" dirty="0">
                  <a:solidFill>
                    <a:srgbClr val="000000"/>
                  </a:solidFill>
                </a:rPr>
                <a:t>«Кто чем питается?»
</a:t>
              </a:r>
              <a:r>
                <a:rPr lang="ru-RU" sz="2800" u="sng" dirty="0">
                  <a:solidFill>
                    <a:srgbClr val="000000"/>
                  </a:solidFill>
                </a:rPr>
                <a:t>Цель:</a:t>
              </a:r>
              <a:r>
                <a:rPr lang="ru-RU" sz="2800" dirty="0">
                  <a:solidFill>
                    <a:srgbClr val="000000"/>
                  </a:solidFill>
                </a:rPr>
                <a:t> Закрепить правильное употреблении существительных в творительном падеже. 
Предложите ребенку накормить животных и  тем самым вспомните, кто, чем </a:t>
              </a:r>
              <a:r>
                <a:rPr lang="ru-RU" sz="2800" dirty="0" err="1" smtClean="0">
                  <a:solidFill>
                    <a:srgbClr val="000000"/>
                  </a:solidFill>
                </a:rPr>
                <a:t>питается.Рассмотрите</a:t>
              </a:r>
              <a:r>
                <a:rPr lang="ru-RU" sz="2800" dirty="0" smtClean="0">
                  <a:solidFill>
                    <a:srgbClr val="000000"/>
                  </a:solidFill>
                </a:rPr>
                <a:t>  </a:t>
              </a:r>
              <a:r>
                <a:rPr lang="ru-RU" sz="2800" dirty="0">
                  <a:solidFill>
                    <a:srgbClr val="000000"/>
                  </a:solidFill>
                </a:rPr>
                <a:t>внимательно картинки и  определите где, чья </a:t>
              </a:r>
              <a:r>
                <a:rPr lang="ru-RU" sz="2800" dirty="0" smtClean="0">
                  <a:solidFill>
                    <a:srgbClr val="000000"/>
                  </a:solidFill>
                </a:rPr>
                <a:t>пища</a:t>
              </a:r>
              <a:r>
                <a:rPr lang="ru-RU" dirty="0" smtClean="0">
                  <a:solidFill>
                    <a:srgbClr val="000000"/>
                  </a:solidFill>
                </a:rPr>
                <a:t>.</a:t>
              </a:r>
              <a:r>
                <a:rPr lang="ru-RU" dirty="0" smtClean="0">
                  <a:solidFill>
                    <a:srgbClr val="000000"/>
                  </a:solidFill>
                  <a:latin typeface="Bangle"/>
                </a:rPr>
                <a:t>
</a:t>
              </a:r>
              <a:endParaRPr lang="ru-RU" dirty="0">
                <a:solidFill>
                  <a:prstClr val="black"/>
                </a:solidFill>
                <a:latin typeface="Arial"/>
              </a:endParaRPr>
            </a:p>
          </p:txBody>
        </p:sp>
        <p:grpSp>
          <p:nvGrpSpPr>
            <p:cNvPr id="4" name="Группа 3"/>
            <p:cNvGrpSpPr/>
            <p:nvPr/>
          </p:nvGrpSpPr>
          <p:grpSpPr>
            <a:xfrm>
              <a:off x="4152452" y="3219354"/>
              <a:ext cx="4011833" cy="3227075"/>
              <a:chOff x="1857240" y="2000160"/>
              <a:chExt cx="4857480" cy="4285800"/>
            </a:xfrm>
          </p:grpSpPr>
          <p:sp>
            <p:nvSpPr>
              <p:cNvPr id="5" name="CustomShape 1"/>
              <p:cNvSpPr/>
              <p:nvPr/>
            </p:nvSpPr>
            <p:spPr>
              <a:xfrm>
                <a:off x="1857240" y="2000160"/>
                <a:ext cx="4857480" cy="4285800"/>
              </a:xfrm>
              <a:prstGeom prst="ellipse">
                <a:avLst/>
              </a:prstGeom>
              <a:ln>
                <a:round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/>
            </p:style>
          </p:sp>
          <p:pic>
            <p:nvPicPr>
              <p:cNvPr id="6" name="Picture 6"/>
              <p:cNvPicPr/>
              <p:nvPr/>
            </p:nvPicPr>
            <p:blipFill>
              <a:blip r:embed="rId2"/>
              <a:stretch/>
            </p:blipFill>
            <p:spPr>
              <a:xfrm>
                <a:off x="2428920" y="2357280"/>
                <a:ext cx="1666440" cy="132696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7" name="Picture 7"/>
              <p:cNvPicPr/>
              <p:nvPr/>
            </p:nvPicPr>
            <p:blipFill>
              <a:blip r:embed="rId3"/>
              <a:stretch/>
            </p:blipFill>
            <p:spPr>
              <a:xfrm>
                <a:off x="2786040" y="4643280"/>
                <a:ext cx="1356840" cy="128376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8" name="Picture 9"/>
              <p:cNvPicPr/>
              <p:nvPr/>
            </p:nvPicPr>
            <p:blipFill>
              <a:blip r:embed="rId4"/>
              <a:stretch/>
            </p:blipFill>
            <p:spPr>
              <a:xfrm>
                <a:off x="4857840" y="4214880"/>
                <a:ext cx="1325160" cy="107136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9" name="Picture 10"/>
              <p:cNvPicPr/>
              <p:nvPr/>
            </p:nvPicPr>
            <p:blipFill>
              <a:blip r:embed="rId5"/>
              <a:stretch/>
            </p:blipFill>
            <p:spPr>
              <a:xfrm>
                <a:off x="5429160" y="3071880"/>
                <a:ext cx="1142640" cy="114264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0" name="Picture 11"/>
              <p:cNvPicPr/>
              <p:nvPr/>
            </p:nvPicPr>
            <p:blipFill>
              <a:blip r:embed="rId6"/>
              <a:stretch/>
            </p:blipFill>
            <p:spPr>
              <a:xfrm>
                <a:off x="4429080" y="2428920"/>
                <a:ext cx="1041120" cy="64260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1" name="Picture 12"/>
              <p:cNvPicPr/>
              <p:nvPr/>
            </p:nvPicPr>
            <p:blipFill>
              <a:blip r:embed="rId7"/>
              <a:stretch/>
            </p:blipFill>
            <p:spPr>
              <a:xfrm>
                <a:off x="3500280" y="3429000"/>
                <a:ext cx="1145880" cy="107136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2" name="Picture 13"/>
              <p:cNvPicPr/>
              <p:nvPr/>
            </p:nvPicPr>
            <p:blipFill>
              <a:blip r:embed="rId8"/>
              <a:stretch/>
            </p:blipFill>
            <p:spPr>
              <a:xfrm>
                <a:off x="2214720" y="3929040"/>
                <a:ext cx="925200" cy="771120"/>
              </a:xfrm>
              <a:prstGeom prst="rect">
                <a:avLst/>
              </a:prstGeom>
              <a:ln w="9360">
                <a:noFill/>
              </a:ln>
            </p:spPr>
          </p:pic>
          <p:pic>
            <p:nvPicPr>
              <p:cNvPr id="13" name="Picture 12"/>
              <p:cNvPicPr/>
              <p:nvPr/>
            </p:nvPicPr>
            <p:blipFill>
              <a:blip r:embed="rId9"/>
              <a:stretch/>
            </p:blipFill>
            <p:spPr>
              <a:xfrm>
                <a:off x="4214880" y="5214960"/>
                <a:ext cx="1044360" cy="785520"/>
              </a:xfrm>
              <a:prstGeom prst="rect">
                <a:avLst/>
              </a:prstGeom>
              <a:ln w="9360">
                <a:noFill/>
              </a:ln>
            </p:spPr>
          </p:pic>
        </p:grpSp>
        <p:pic>
          <p:nvPicPr>
            <p:cNvPr id="14" name="Picture 2"/>
            <p:cNvPicPr/>
            <p:nvPr/>
          </p:nvPicPr>
          <p:blipFill>
            <a:blip r:embed="rId10"/>
            <a:stretch/>
          </p:blipFill>
          <p:spPr>
            <a:xfrm>
              <a:off x="1185592" y="3223609"/>
              <a:ext cx="2057040" cy="157140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15" name="Picture 5"/>
            <p:cNvPicPr/>
            <p:nvPr/>
          </p:nvPicPr>
          <p:blipFill>
            <a:blip r:embed="rId11"/>
            <a:stretch/>
          </p:blipFill>
          <p:spPr>
            <a:xfrm>
              <a:off x="1314112" y="5101927"/>
              <a:ext cx="1928520" cy="1506240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16" name="Picture 4"/>
            <p:cNvPicPr/>
            <p:nvPr/>
          </p:nvPicPr>
          <p:blipFill>
            <a:blip r:embed="rId12"/>
            <a:stretch/>
          </p:blipFill>
          <p:spPr>
            <a:xfrm>
              <a:off x="8604477" y="4886699"/>
              <a:ext cx="2257200" cy="1807568"/>
            </a:xfrm>
            <a:prstGeom prst="rect">
              <a:avLst/>
            </a:prstGeom>
            <a:ln w="9360">
              <a:noFill/>
            </a:ln>
          </p:spPr>
        </p:pic>
        <p:pic>
          <p:nvPicPr>
            <p:cNvPr id="17" name="Picture 3"/>
            <p:cNvPicPr/>
            <p:nvPr/>
          </p:nvPicPr>
          <p:blipFill>
            <a:blip r:embed="rId13"/>
            <a:stretch/>
          </p:blipFill>
          <p:spPr>
            <a:xfrm>
              <a:off x="8537150" y="3109279"/>
              <a:ext cx="2280960" cy="1599840"/>
            </a:xfrm>
            <a:prstGeom prst="rect">
              <a:avLst/>
            </a:prstGeom>
            <a:ln w="9360">
              <a:noFill/>
            </a:ln>
          </p:spPr>
        </p:pic>
      </p:grpSp>
    </p:spTree>
    <p:extLst>
      <p:ext uri="{BB962C8B-B14F-4D97-AF65-F5344CB8AC3E}">
        <p14:creationId xmlns:p14="http://schemas.microsoft.com/office/powerpoint/2010/main" val="4170726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>
            <a:off x="1321180" y="724292"/>
            <a:ext cx="8937171" cy="4517571"/>
            <a:chOff x="1321180" y="724292"/>
            <a:chExt cx="8937171" cy="4517571"/>
          </a:xfrm>
        </p:grpSpPr>
        <p:sp>
          <p:nvSpPr>
            <p:cNvPr id="3" name="Облако 2"/>
            <p:cNvSpPr/>
            <p:nvPr/>
          </p:nvSpPr>
          <p:spPr>
            <a:xfrm>
              <a:off x="1321180" y="724292"/>
              <a:ext cx="8937171" cy="4517571"/>
            </a:xfrm>
            <a:prstGeom prst="cloud">
              <a:avLst/>
            </a:prstGeom>
            <a:solidFill>
              <a:schemeClr val="bg1"/>
            </a:solidFill>
            <a:ln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879270" y="2613745"/>
              <a:ext cx="5820989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3600" b="1" dirty="0">
                  <a:solidFill>
                    <a:schemeClr val="tx2"/>
                  </a:solidFill>
                  <a:latin typeface="Teddy Bear" panose="02000600000000000000" pitchFamily="2" charset="0"/>
                </a:rPr>
                <a:t>Спасибо за внимание!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945249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лако 1"/>
          <p:cNvSpPr/>
          <p:nvPr/>
        </p:nvSpPr>
        <p:spPr>
          <a:xfrm>
            <a:off x="163286" y="119743"/>
            <a:ext cx="6150428" cy="3929742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i="1" dirty="0">
                <a:solidFill>
                  <a:srgbClr val="00B0F0"/>
                </a:solidFill>
                <a:latin typeface="Times New Roman"/>
                <a:ea typeface="Times New Roman"/>
              </a:rPr>
              <a:t>Словарь</a:t>
            </a:r>
            <a:r>
              <a:rPr lang="ru-RU" sz="2400" b="1" dirty="0">
                <a:solidFill>
                  <a:srgbClr val="00124E"/>
                </a:solidFill>
                <a:latin typeface="Times New Roman"/>
                <a:ea typeface="Times New Roman"/>
              </a:rPr>
              <a:t> - это слова (основные единицы речи) обозначающие предметы, явления, действия и признаки окружающей действительности.</a:t>
            </a:r>
            <a:endParaRPr lang="ru-RU" sz="2400" b="1" dirty="0">
              <a:latin typeface="Times New Roman"/>
              <a:ea typeface="Times New Roman"/>
            </a:endParaRPr>
          </a:p>
          <a:p>
            <a:pPr algn="ctr"/>
            <a:r>
              <a:rPr lang="ru-RU" sz="2400" b="1" dirty="0">
                <a:solidFill>
                  <a:srgbClr val="00124E"/>
                </a:solidFill>
                <a:latin typeface="Times New Roman"/>
                <a:ea typeface="Times New Roman"/>
              </a:rPr>
              <a:t>Различают словарь активный и пассивный.</a:t>
            </a:r>
          </a:p>
        </p:txBody>
      </p:sp>
      <p:sp>
        <p:nvSpPr>
          <p:cNvPr id="4" name="Облако 3"/>
          <p:cNvSpPr/>
          <p:nvPr/>
        </p:nvSpPr>
        <p:spPr>
          <a:xfrm>
            <a:off x="6716485" y="119743"/>
            <a:ext cx="5475515" cy="4441371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540" b="1" i="1" dirty="0" smtClean="0">
              <a:solidFill>
                <a:srgbClr val="00B0F0"/>
              </a:solidFill>
              <a:latin typeface="Times New Roman"/>
              <a:ea typeface="Times New Roman"/>
            </a:endParaRPr>
          </a:p>
          <a:p>
            <a:pPr algn="ctr"/>
            <a:r>
              <a:rPr lang="ru-RU" sz="2540" b="1" i="1" dirty="0" smtClean="0">
                <a:solidFill>
                  <a:srgbClr val="00B0F0"/>
                </a:solidFill>
                <a:latin typeface="Times New Roman"/>
                <a:ea typeface="Times New Roman"/>
              </a:rPr>
              <a:t> Активный </a:t>
            </a:r>
            <a:r>
              <a:rPr lang="ru-RU" sz="2540" b="1" i="1" dirty="0">
                <a:solidFill>
                  <a:srgbClr val="00B0F0"/>
                </a:solidFill>
                <a:latin typeface="Times New Roman"/>
                <a:ea typeface="Times New Roman"/>
              </a:rPr>
              <a:t>словарь</a:t>
            </a:r>
            <a:r>
              <a:rPr lang="ru-RU" sz="2540" b="1" dirty="0">
                <a:solidFill>
                  <a:srgbClr val="00B0F0"/>
                </a:solidFill>
                <a:latin typeface="Times New Roman"/>
                <a:ea typeface="Times New Roman"/>
              </a:rPr>
              <a:t> </a:t>
            </a:r>
            <a:r>
              <a:rPr lang="ru-RU" sz="2540" b="1" dirty="0">
                <a:solidFill>
                  <a:srgbClr val="00124E"/>
                </a:solidFill>
                <a:latin typeface="Times New Roman"/>
                <a:ea typeface="Times New Roman"/>
              </a:rPr>
              <a:t>- </a:t>
            </a:r>
            <a:r>
              <a:rPr lang="ru-RU" sz="2540" b="1" dirty="0" smtClean="0">
                <a:solidFill>
                  <a:srgbClr val="00124E"/>
                </a:solidFill>
                <a:latin typeface="Times New Roman"/>
                <a:ea typeface="Times New Roman"/>
              </a:rPr>
              <a:t>    это </a:t>
            </a:r>
            <a:r>
              <a:rPr lang="ru-RU" sz="2540" b="1" dirty="0">
                <a:solidFill>
                  <a:srgbClr val="00124E"/>
                </a:solidFill>
                <a:latin typeface="Times New Roman"/>
                <a:ea typeface="Times New Roman"/>
              </a:rPr>
              <a:t>слова, которые говорящий не только понимает, но и употребляет. Активный словарь во многом определяет богатство и культуру речи.</a:t>
            </a:r>
          </a:p>
        </p:txBody>
      </p:sp>
      <p:sp>
        <p:nvSpPr>
          <p:cNvPr id="3" name="Облако 2"/>
          <p:cNvSpPr/>
          <p:nvPr/>
        </p:nvSpPr>
        <p:spPr>
          <a:xfrm>
            <a:off x="2209800" y="2536371"/>
            <a:ext cx="6945086" cy="422365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i="1" dirty="0">
                <a:solidFill>
                  <a:srgbClr val="00B0F0"/>
                </a:solidFill>
                <a:latin typeface="Times New Roman"/>
                <a:ea typeface="Times New Roman"/>
              </a:rPr>
              <a:t>Пассивный словарь</a:t>
            </a:r>
            <a:r>
              <a:rPr lang="ru-RU" sz="2000" b="1" dirty="0">
                <a:solidFill>
                  <a:srgbClr val="00B0F0"/>
                </a:solidFill>
                <a:latin typeface="Times New Roman"/>
                <a:ea typeface="Times New Roman"/>
              </a:rPr>
              <a:t> </a:t>
            </a:r>
            <a:r>
              <a:rPr lang="ru-RU" sz="2000" b="1" dirty="0">
                <a:solidFill>
                  <a:srgbClr val="00124E"/>
                </a:solidFill>
                <a:latin typeface="Times New Roman"/>
                <a:ea typeface="Times New Roman"/>
              </a:rPr>
              <a:t>- это слова, которые говорящий на данном языке понимает, но сам не употребляет. Пассивный словарь значительно больше активного, сюда относятся слова, о значении </a:t>
            </a:r>
            <a:r>
              <a:rPr lang="ru-RU" sz="2000" b="1" dirty="0" err="1">
                <a:solidFill>
                  <a:srgbClr val="00124E"/>
                </a:solidFill>
                <a:latin typeface="Times New Roman"/>
                <a:ea typeface="Times New Roman"/>
              </a:rPr>
              <a:t>котоҏыҳ</a:t>
            </a:r>
            <a:r>
              <a:rPr lang="ru-RU" sz="2000" b="1" dirty="0">
                <a:solidFill>
                  <a:srgbClr val="00124E"/>
                </a:solidFill>
                <a:latin typeface="Times New Roman"/>
                <a:ea typeface="Times New Roman"/>
              </a:rPr>
              <a:t> человек догадывается по контексту, которые всплывают в сознании лишь тогда, когда их слышат. </a:t>
            </a:r>
            <a:endParaRPr lang="ru-RU" sz="2000" b="1" dirty="0"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88275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1730830" y="1251858"/>
            <a:ext cx="8621486" cy="3570515"/>
          </a:xfrm>
          <a:prstGeom prst="roundRect">
            <a:avLst/>
          </a:prstGeom>
          <a:solidFill>
            <a:schemeClr val="bg1">
              <a:alpha val="5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Грамматический строй</a:t>
            </a:r>
            <a:r>
              <a:rPr lang="ru-RU" sz="4000" dirty="0">
                <a:ln>
                  <a:solidFill>
                    <a:schemeClr val="accent6">
                      <a:lumMod val="50000"/>
                    </a:schemeClr>
                  </a:solidFill>
                </a:ln>
              </a:rPr>
              <a:t> </a:t>
            </a:r>
            <a:r>
              <a:rPr lang="ru-RU" sz="4000" dirty="0">
                <a:solidFill>
                  <a:srgbClr val="92D050"/>
                </a:solidFill>
              </a:rPr>
              <a:t>- система взаимодействия слов между собой в словосочетаниях и предложениях.</a:t>
            </a:r>
          </a:p>
        </p:txBody>
      </p:sp>
    </p:spTree>
    <p:extLst>
      <p:ext uri="{BB962C8B-B14F-4D97-AF65-F5344CB8AC3E}">
        <p14:creationId xmlns:p14="http://schemas.microsoft.com/office/powerpoint/2010/main" val="40711155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ый прямоугольник 2"/>
          <p:cNvSpPr/>
          <p:nvPr/>
        </p:nvSpPr>
        <p:spPr>
          <a:xfrm>
            <a:off x="1719943" y="1404256"/>
            <a:ext cx="8632371" cy="3690258"/>
          </a:xfrm>
          <a:prstGeom prst="roundRect">
            <a:avLst/>
          </a:prstGeom>
          <a:solidFill>
            <a:schemeClr val="bg1">
              <a:alpha val="5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ln>
                  <a:solidFill>
                    <a:schemeClr val="tx1"/>
                  </a:solidFill>
                </a:ln>
              </a:rPr>
              <a:t>При нормальном речевом развитии </a:t>
            </a:r>
            <a:r>
              <a:rPr lang="ru-RU" sz="3200" dirty="0">
                <a:solidFill>
                  <a:srgbClr val="92D050"/>
                </a:solidFill>
              </a:rPr>
              <a:t>дети к концу дошкольного периода, к моменту поступления школу, имеют довольно разнообразный словарь и в достаточной мере владеют грамматическим строем родного языка. </a:t>
            </a:r>
          </a:p>
        </p:txBody>
      </p:sp>
    </p:spTree>
    <p:extLst>
      <p:ext uri="{BB962C8B-B14F-4D97-AF65-F5344CB8AC3E}">
        <p14:creationId xmlns:p14="http://schemas.microsoft.com/office/powerpoint/2010/main" val="301660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759912" y="1845676"/>
            <a:ext cx="8730342" cy="3102819"/>
            <a:chOff x="1411569" y="1954533"/>
            <a:chExt cx="8730342" cy="3102819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411569" y="1954533"/>
              <a:ext cx="8730342" cy="3102819"/>
            </a:xfrm>
            <a:prstGeom prst="roundRect">
              <a:avLst/>
            </a:prstGeom>
            <a:solidFill>
              <a:schemeClr val="bg1">
                <a:alpha val="48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" name="Прямоугольник 2"/>
            <p:cNvSpPr/>
            <p:nvPr/>
          </p:nvSpPr>
          <p:spPr>
            <a:xfrm>
              <a:off x="1440490" y="2982722"/>
              <a:ext cx="870142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ru-RU" sz="2800" b="1" dirty="0">
                  <a:latin typeface="Teddy Bear" panose="02000600000000000000" pitchFamily="2" charset="0"/>
                </a:rPr>
                <a:t>Игры и упражнения для обогащения словаря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53190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133599" y="458650"/>
            <a:ext cx="7837715" cy="1611085"/>
            <a:chOff x="2133599" y="458650"/>
            <a:chExt cx="7837715" cy="1611085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133599" y="458650"/>
              <a:ext cx="7837715" cy="1611085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764972" y="664029"/>
              <a:ext cx="6666703" cy="121614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>
                <a:buClr>
                  <a:srgbClr val="FF0000"/>
                </a:buClr>
              </a:pPr>
              <a:r>
                <a:rPr lang="ru-RU" altLang="ru-RU" sz="2400" i="1" dirty="0" smtClean="0">
                  <a:latin typeface="Comic Sans MS" pitchFamily="64" charset="0"/>
                </a:rPr>
                <a:t>Игра для обогащения предметного словаря, словаря прилагательных и обобщающих слов.</a:t>
              </a: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85057" y="2275114"/>
            <a:ext cx="6607629" cy="4408715"/>
            <a:chOff x="185057" y="2275114"/>
            <a:chExt cx="6607629" cy="4408715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185057" y="2275114"/>
              <a:ext cx="6607629" cy="4408715"/>
            </a:xfrm>
            <a:prstGeom prst="roundRect">
              <a:avLst/>
            </a:prstGeom>
            <a:solidFill>
              <a:schemeClr val="bg1">
                <a:alpha val="77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5" name="Прямоугольник 4"/>
            <p:cNvSpPr/>
            <p:nvPr/>
          </p:nvSpPr>
          <p:spPr>
            <a:xfrm>
              <a:off x="185057" y="2275114"/>
              <a:ext cx="6607629" cy="415498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>
                <a:buClr>
                  <a:srgbClr val="FF0000"/>
                </a:buClr>
                <a:buFont typeface="Wingdings" charset="2"/>
                <a:buChar char=""/>
              </a:pPr>
              <a:r>
                <a:rPr lang="ru-RU" altLang="ru-RU" sz="2400" i="1" dirty="0" smtClean="0">
                  <a:latin typeface="Comic Sans MS" pitchFamily="64" charset="0"/>
                </a:rPr>
                <a:t>Рассмотреть вместе с ребенком картинки. Познакомить его с названиями фруктов. Закрепить в словаре обобщающее понятие «фрукты».</a:t>
              </a:r>
            </a:p>
            <a:p>
              <a:pPr lvl="0">
                <a:buClr>
                  <a:srgbClr val="FF0000"/>
                </a:buClr>
                <a:buFont typeface="Wingdings" charset="2"/>
                <a:buChar char=""/>
              </a:pPr>
              <a:endParaRPr lang="ru-RU" altLang="ru-RU" sz="2400" i="1" dirty="0" smtClean="0">
                <a:latin typeface="Comic Sans MS" pitchFamily="64" charset="0"/>
              </a:endParaRPr>
            </a:p>
            <a:p>
              <a:pPr lvl="0">
                <a:buClr>
                  <a:srgbClr val="FF0000"/>
                </a:buClr>
                <a:buFont typeface="Wingdings" charset="2"/>
                <a:buChar char=""/>
              </a:pPr>
              <a:r>
                <a:rPr lang="ru-RU" altLang="ru-RU" sz="2400" i="1" dirty="0" smtClean="0">
                  <a:latin typeface="Comic Sans MS" pitchFamily="64" charset="0"/>
                </a:rPr>
                <a:t>Назвать цвет фруктов по образцу: яблоко красное, ...и т.д.</a:t>
              </a:r>
            </a:p>
            <a:p>
              <a:pPr lvl="0" indent="450850"/>
              <a:r>
                <a:rPr lang="ru-RU" altLang="ru-RU" sz="2400" i="1" dirty="0" smtClean="0">
                  <a:latin typeface="Comic Sans MS" pitchFamily="64" charset="0"/>
                </a:rPr>
                <a:t>Соединить линиями фрукты с фигурами соответствующей формы. Назвать </a:t>
              </a:r>
              <a:r>
                <a:rPr lang="ru-RU" altLang="ru-RU" sz="2400" i="1" dirty="0" smtClean="0">
                  <a:latin typeface="Comic Sans MS" pitchFamily="64" charset="0"/>
                </a:rPr>
                <a:t>форму </a:t>
              </a:r>
              <a:r>
                <a:rPr lang="ru-RU" altLang="ru-RU" sz="2400" i="1" dirty="0" smtClean="0">
                  <a:latin typeface="Comic Sans MS" pitchFamily="64" charset="0"/>
                </a:rPr>
                <a:t>фрукта по образцу: «Апельсин круглый».</a:t>
              </a:r>
              <a:endParaRPr lang="ru-RU" altLang="ru-RU" sz="2400" i="1" dirty="0">
                <a:latin typeface="Comic Sans MS" pitchFamily="64" charset="0"/>
              </a:endParaRPr>
            </a:p>
          </p:txBody>
        </p:sp>
      </p:grp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697" y="2790540"/>
            <a:ext cx="5445303" cy="312413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26556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2133599" y="458650"/>
            <a:ext cx="7837715" cy="1611085"/>
            <a:chOff x="2133599" y="458650"/>
            <a:chExt cx="7837715" cy="1611085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2133599" y="458650"/>
              <a:ext cx="7837715" cy="1611085"/>
            </a:xfrm>
            <a:prstGeom prst="roundRect">
              <a:avLst/>
            </a:prstGeom>
            <a:solidFill>
              <a:schemeClr val="bg1">
                <a:alpha val="51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" name="Прямоугольник 1"/>
            <p:cNvSpPr/>
            <p:nvPr/>
          </p:nvSpPr>
          <p:spPr>
            <a:xfrm>
              <a:off x="2434318" y="995240"/>
              <a:ext cx="7236276" cy="56630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>
                <a:lnSpc>
                  <a:spcPct val="110000"/>
                </a:lnSpc>
                <a:buClr>
                  <a:srgbClr val="FF0000"/>
                </a:buClr>
              </a:pPr>
              <a:r>
                <a:rPr lang="ru-RU" altLang="ru-RU" sz="2800" i="1" dirty="0" smtClean="0">
                  <a:latin typeface="Comic Sans MS" pitchFamily="64" charset="0"/>
                </a:rPr>
                <a:t>Обогащение</a:t>
              </a:r>
              <a:r>
                <a:rPr lang="ru-RU" altLang="ru-RU" sz="2800" b="1" i="1" dirty="0" smtClean="0">
                  <a:latin typeface="Comic Sans MS" pitchFamily="64" charset="0"/>
                </a:rPr>
                <a:t> </a:t>
              </a:r>
              <a:r>
                <a:rPr lang="ru-RU" altLang="ru-RU" sz="2800" i="1" dirty="0" smtClean="0">
                  <a:latin typeface="Comic Sans MS" pitchFamily="64" charset="0"/>
                </a:rPr>
                <a:t>словаря прилагательными</a:t>
              </a:r>
              <a:endParaRPr lang="ru-RU" altLang="ru-RU" sz="2800" b="1" i="1" dirty="0" smtClean="0">
                <a:latin typeface="Comic Sans MS" pitchFamily="64" charset="0"/>
              </a:endParaRPr>
            </a:p>
          </p:txBody>
        </p:sp>
      </p:grpSp>
      <p:sp>
        <p:nvSpPr>
          <p:cNvPr id="4" name="Скругленный прямоугольник 3"/>
          <p:cNvSpPr/>
          <p:nvPr/>
        </p:nvSpPr>
        <p:spPr>
          <a:xfrm>
            <a:off x="718456" y="2478819"/>
            <a:ext cx="5257800" cy="4147457"/>
          </a:xfrm>
          <a:prstGeom prst="roundRect">
            <a:avLst/>
          </a:prstGeom>
          <a:solidFill>
            <a:schemeClr val="bg1">
              <a:alpha val="8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10000"/>
              </a:lnSpc>
              <a:buClr>
                <a:srgbClr val="FF0000"/>
              </a:buClr>
              <a:buFont typeface="Wingdings" charset="2"/>
              <a:buChar char=""/>
            </a:pPr>
            <a:r>
              <a:rPr lang="ru-RU" altLang="ru-RU" sz="2400" i="1" dirty="0" smtClean="0">
                <a:solidFill>
                  <a:schemeClr val="tx1"/>
                </a:solidFill>
                <a:latin typeface="Comic Sans MS" pitchFamily="64" charset="0"/>
              </a:rPr>
              <a:t>Упражнение «Из чего — какой?»: Обведи пунктирные линии и назови, из каких фруктов и что приготовила мама. Какой это сок (варенье, пирог, компот)? (Яблочный пирог. Сливовое варенье. и т. д.)</a:t>
            </a:r>
            <a:r>
              <a:rPr lang="ru-RU" altLang="ru-RU" sz="2400" dirty="0" smtClean="0">
                <a:solidFill>
                  <a:schemeClr val="tx1"/>
                </a:solidFill>
                <a:latin typeface="Comic Sans MS" pitchFamily="64" charset="0"/>
              </a:rPr>
              <a:t> </a:t>
            </a:r>
            <a:endParaRPr lang="ru-RU" altLang="ru-RU" sz="2400" dirty="0">
              <a:solidFill>
                <a:schemeClr val="tx1"/>
              </a:solidFill>
              <a:latin typeface="Comic Sans MS" pitchFamily="6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256" y="2727082"/>
            <a:ext cx="6298057" cy="36509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3465A4"/>
                </a:solidFill>
                <a:round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7483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69969"/>
            <a:ext cx="9539129" cy="22856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7181" y="2401196"/>
            <a:ext cx="5034337" cy="4429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41665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1536</TotalTime>
  <Words>436</Words>
  <Application>Microsoft Office PowerPoint</Application>
  <PresentationFormat>Широкоэкранный</PresentationFormat>
  <Paragraphs>39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33" baseType="lpstr">
      <vt:lpstr>Aharoni</vt:lpstr>
      <vt:lpstr>Arial</vt:lpstr>
      <vt:lpstr>Bangle</vt:lpstr>
      <vt:lpstr>Calibri</vt:lpstr>
      <vt:lpstr>Calibri Light</vt:lpstr>
      <vt:lpstr>Comic Sans MS</vt:lpstr>
      <vt:lpstr>Teddy Bear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Lena</dc:creator>
  <cp:lastModifiedBy>Acer</cp:lastModifiedBy>
  <cp:revision>18</cp:revision>
  <dcterms:created xsi:type="dcterms:W3CDTF">2020-02-03T17:14:46Z</dcterms:created>
  <dcterms:modified xsi:type="dcterms:W3CDTF">2025-03-10T11:50:59Z</dcterms:modified>
</cp:coreProperties>
</file>